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3" r:id="rId3"/>
    <p:sldId id="264" r:id="rId4"/>
    <p:sldId id="267" r:id="rId5"/>
    <p:sldId id="269" r:id="rId6"/>
    <p:sldId id="261" r:id="rId7"/>
    <p:sldId id="258" r:id="rId8"/>
    <p:sldId id="282" r:id="rId9"/>
    <p:sldId id="260" r:id="rId10"/>
    <p:sldId id="287" r:id="rId11"/>
    <p:sldId id="274" r:id="rId12"/>
    <p:sldId id="275" r:id="rId13"/>
    <p:sldId id="276" r:id="rId14"/>
    <p:sldId id="279" r:id="rId15"/>
    <p:sldId id="281" r:id="rId16"/>
    <p:sldId id="284" r:id="rId17"/>
    <p:sldId id="285" r:id="rId18"/>
    <p:sldId id="286" r:id="rId19"/>
    <p:sldId id="288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6"/>
    <p:restoredTop sz="58229"/>
  </p:normalViewPr>
  <p:slideViewPr>
    <p:cSldViewPr snapToGrid="0" snapToObjects="1">
      <p:cViewPr varScale="1">
        <p:scale>
          <a:sx n="61" d="100"/>
          <a:sy n="61" d="100"/>
        </p:scale>
        <p:origin x="2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C4D3A-877B-FF4F-842F-D974E96780E2}" type="datetimeFigureOut">
              <a:rPr kumimoji="1" lang="zh-CN" altLang="en-US" smtClean="0"/>
              <a:t>2020/5/4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CD30C-A4F5-F34E-BE7B-B33D4D714B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77602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CD30C-A4F5-F34E-BE7B-B33D4D714BFF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429012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CD30C-A4F5-F34E-BE7B-B33D4D714BFF}" type="slidenum">
              <a:rPr kumimoji="1" lang="zh-CN" altLang="en-US" smtClean="0"/>
              <a:t>14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9363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CD30C-A4F5-F34E-BE7B-B33D4D714BFF}" type="slidenum">
              <a:rPr kumimoji="1" lang="zh-CN" altLang="en-US" smtClean="0"/>
              <a:t>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49357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CD30C-A4F5-F34E-BE7B-B33D4D714BFF}" type="slidenum">
              <a:rPr kumimoji="1" lang="zh-CN" altLang="en-US" smtClean="0"/>
              <a:t>17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64859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CD30C-A4F5-F34E-BE7B-B33D4D714BFF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92211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CD30C-A4F5-F34E-BE7B-B33D4D714BFF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27452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CD30C-A4F5-F34E-BE7B-B33D4D714BFF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26681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CD30C-A4F5-F34E-BE7B-B33D4D714BFF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3236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CD30C-A4F5-F34E-BE7B-B33D4D714BFF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77642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CD30C-A4F5-F34E-BE7B-B33D4D714BFF}" type="slidenum">
              <a:rPr kumimoji="1" lang="zh-CN" altLang="en-US" smtClean="0"/>
              <a:t>11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57713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CD30C-A4F5-F34E-BE7B-B33D4D714BFF}" type="slidenum">
              <a:rPr kumimoji="1" lang="zh-CN" altLang="en-US" smtClean="0"/>
              <a:t>12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4524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CD30C-A4F5-F34E-BE7B-B33D4D714BFF}" type="slidenum">
              <a:rPr kumimoji="1" lang="zh-CN" altLang="en-US" smtClean="0"/>
              <a:t>13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26267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1243C0-C498-5A40-AE96-3CA970E2B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99DA236-8093-9840-8BEF-D7747C36B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917744-B875-424C-BEFF-2833C10BE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693A-721B-F54E-9E4E-0B08DDD6B8A5}" type="datetimeFigureOut">
              <a:rPr kumimoji="1" lang="zh-CN" altLang="en-US" smtClean="0"/>
              <a:t>2020/5/4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CE6E1A-826C-F942-9097-2085217E4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60A3A8C-CB0A-B943-B02C-5AE5E1184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3B8F-0AF6-6E4C-98E6-3FFAAD662BE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0389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D0B3F7-E44A-D641-A261-83570BCF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5007054-159E-2740-8D7A-586852C35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6D112EA-04B7-F84F-AD18-F25091C3E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693A-721B-F54E-9E4E-0B08DDD6B8A5}" type="datetimeFigureOut">
              <a:rPr kumimoji="1" lang="zh-CN" altLang="en-US" smtClean="0"/>
              <a:t>2020/5/4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CB1517-DE1D-A145-B2F9-D0885C753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5201EE-55B8-6042-9F5E-AA286B3A8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3B8F-0AF6-6E4C-98E6-3FFAAD662BE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5543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BCD74A8-F1F8-E647-A5AD-E272F99B4A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2E18EDF-4570-2745-B20F-967FE7331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19C1A4A-8782-544A-93E4-E4F6B7434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693A-721B-F54E-9E4E-0B08DDD6B8A5}" type="datetimeFigureOut">
              <a:rPr kumimoji="1" lang="zh-CN" altLang="en-US" smtClean="0"/>
              <a:t>2020/5/4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B1C97B-4D97-C24E-A0DA-F3832AD4B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E76E41B-397B-6541-8C2F-5C81C7830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3B8F-0AF6-6E4C-98E6-3FFAAD662BE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6172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35123F-D06A-FE45-9C57-C9516332E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2765BC-8BA5-364C-A7B8-2D6469C6F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520474-AF4B-0146-B4E9-162509C2E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693A-721B-F54E-9E4E-0B08DDD6B8A5}" type="datetimeFigureOut">
              <a:rPr kumimoji="1" lang="zh-CN" altLang="en-US" smtClean="0"/>
              <a:t>2020/5/4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5CF05E2-97F4-1940-B098-3F91F440A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0090EC-37D5-E640-8AFB-F16A29303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3B8F-0AF6-6E4C-98E6-3FFAAD662BE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2820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E4F62E-3478-3948-A8C7-6FDA8AF55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3AF6E45-B053-5047-BB71-80FB7F3E2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9EDF40-614E-7946-8DB3-65B999AB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693A-721B-F54E-9E4E-0B08DDD6B8A5}" type="datetimeFigureOut">
              <a:rPr kumimoji="1" lang="zh-CN" altLang="en-US" smtClean="0"/>
              <a:t>2020/5/4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D3C8FF-756E-754A-9D92-4D54D6660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6203AC2-253E-C541-BA90-A19C8AB52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3B8F-0AF6-6E4C-98E6-3FFAAD662BE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4045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EBF216-94FC-6C48-B217-6B482F78F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93B9CF-094A-AF43-9EE3-5FAA12D9D2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7027CA8-6944-4746-A157-3D388EC97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D216403-F936-C048-86EA-B1006AF99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693A-721B-F54E-9E4E-0B08DDD6B8A5}" type="datetimeFigureOut">
              <a:rPr kumimoji="1" lang="zh-CN" altLang="en-US" smtClean="0"/>
              <a:t>2020/5/4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5E19125-8EC3-2F42-934D-F61058D04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9FD2805-A22E-5A40-A5EC-7BF3599F0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3B8F-0AF6-6E4C-98E6-3FFAAD662BE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7077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62443B-380F-2E4F-A6E1-B2A83CF06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62F9BBE-BECB-F149-B9FB-4AD490335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1D0D70D-4685-3B41-95EA-91DC6C329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358B531-53ED-854E-B107-746DD46CA2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D024799-9932-8F4F-B044-D8AEACC3E8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BFEC3C9-BC35-AE4F-AE3D-7E87BEB8B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693A-721B-F54E-9E4E-0B08DDD6B8A5}" type="datetimeFigureOut">
              <a:rPr kumimoji="1" lang="zh-CN" altLang="en-US" smtClean="0"/>
              <a:t>2020/5/4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1133E3B-8539-7D41-AFA7-A640A46C9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B98B971-D599-E845-A7B3-EF661FAB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3B8F-0AF6-6E4C-98E6-3FFAAD662BE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970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B2A8A9-4CD0-D74E-884B-169E74593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32CB1EC-4390-7C43-A3CE-E3DB0DA5C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693A-721B-F54E-9E4E-0B08DDD6B8A5}" type="datetimeFigureOut">
              <a:rPr kumimoji="1" lang="zh-CN" altLang="en-US" smtClean="0"/>
              <a:t>2020/5/4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2F71DC1-4FEB-E048-91F0-D65535E64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E99703A-7F26-5D46-94A7-81983693B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3B8F-0AF6-6E4C-98E6-3FFAAD662BE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097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B779A6F-1046-9248-8246-4E07BA9B9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693A-721B-F54E-9E4E-0B08DDD6B8A5}" type="datetimeFigureOut">
              <a:rPr kumimoji="1" lang="zh-CN" altLang="en-US" smtClean="0"/>
              <a:t>2020/5/4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AA2A827-AA8D-3141-9DEE-29915843C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138A8A8-D095-E64C-A4EC-A68A9415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3B8F-0AF6-6E4C-98E6-3FFAAD662BE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2352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4D1D92-C8E4-B441-998B-0EABA7CF3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100C9E-079C-E84F-8980-A971BB760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AFED85A-BEF1-8F40-88E1-60DC28B95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C9AED2D-790B-6147-8DA8-08793DFA8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693A-721B-F54E-9E4E-0B08DDD6B8A5}" type="datetimeFigureOut">
              <a:rPr kumimoji="1" lang="zh-CN" altLang="en-US" smtClean="0"/>
              <a:t>2020/5/4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2FA30A7-744D-1741-A3CE-E43DB2F5E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6941078-BB26-FE43-9641-088509B0E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3B8F-0AF6-6E4C-98E6-3FFAAD662BE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22745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222058-D3D2-F741-945D-64B324CBA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D100CB3-EEAB-CA43-A189-91B0916A82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F342C6A-37E7-354E-A994-20C1F0443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02B367E-8673-0841-88EE-9440F8E41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693A-721B-F54E-9E4E-0B08DDD6B8A5}" type="datetimeFigureOut">
              <a:rPr kumimoji="1" lang="zh-CN" altLang="en-US" smtClean="0"/>
              <a:t>2020/5/4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19726F1-A129-2241-9D1E-CC1B3DD97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15F4E52-F14F-DF47-BAE1-DAA879352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3B8F-0AF6-6E4C-98E6-3FFAAD662BE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6407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43F1F7C-ADD1-A240-89E9-F7975C55A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89DFA5A-A205-6E4E-B77B-1B2B40D4F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DFFC39-A577-DD44-8993-A256959C05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6693A-721B-F54E-9E4E-0B08DDD6B8A5}" type="datetimeFigureOut">
              <a:rPr kumimoji="1" lang="zh-CN" altLang="en-US" smtClean="0"/>
              <a:t>2020/5/4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19E68B-2084-1548-A145-9794ECD607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5F55B9-D9AC-BD40-AF56-233D74550F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23B8F-0AF6-6E4C-98E6-3FFAAD662BE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7744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CD686C-D84D-0E41-8C8A-D4E9FDB465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/>
              <a:t>Intro to machine learning:</a:t>
            </a:r>
            <a:br>
              <a:rPr kumimoji="1" lang="en-US" altLang="zh-CN" dirty="0"/>
            </a:br>
            <a:r>
              <a:rPr kumimoji="1" lang="en-US" altLang="zh-CN" dirty="0"/>
              <a:t>Cross Validation</a:t>
            </a:r>
            <a:endParaRPr kumimoji="1"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3DF983E-272A-AA47-A991-BF28D66846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zh-CN" dirty="0"/>
          </a:p>
          <a:p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62090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C618F2B8-C534-AB4B-A83B-291737346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66218"/>
            <a:ext cx="10515600" cy="1325563"/>
          </a:xfrm>
        </p:spPr>
        <p:txBody>
          <a:bodyPr/>
          <a:lstStyle/>
          <a:p>
            <a:r>
              <a:rPr kumimoji="1" lang="en-US" altLang="zh-CN" dirty="0"/>
              <a:t>R Explanation of Cross Validation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871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48AE78A0-252D-E445-AF74-6DC1FE28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 Explanation of Cross Validation</a:t>
            </a:r>
            <a:endParaRPr kumimoji="1" lang="zh-CN" altLang="en-US" dirty="0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85F2838-7EFA-3147-BF5E-090E98C8C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This is an application of a 10-fold cross validation and a 5-fold cross validation. (for comparison)</a:t>
            </a:r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/>
              <a:t>In this application, we consider an example with wine and its properties, for instance pH, density and amount of alcohol contained.</a:t>
            </a:r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/>
              <a:t>We want our model to predict quality given other 11 properties.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99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5EB5B0AE-BFEB-A54A-BCD8-38312DEC8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Input data and general view</a:t>
            </a:r>
            <a:endParaRPr kumimoji="1" lang="zh-CN" altLang="en-US" dirty="0"/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C21E4B13-6CCB-4542-BFDA-13C3697936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/>
              <a:t>We first have a general view of all the data we have:</a:t>
            </a:r>
          </a:p>
          <a:p>
            <a:pPr marL="0" indent="0">
              <a:buNone/>
            </a:pPr>
            <a:r>
              <a:rPr kumimoji="1" lang="en-US" altLang="zh-CN" dirty="0">
                <a:solidFill>
                  <a:schemeClr val="accent1"/>
                </a:solidFill>
              </a:rPr>
              <a:t>str(wine)</a:t>
            </a:r>
          </a:p>
          <a:p>
            <a:pPr marL="0" indent="0">
              <a:buNone/>
            </a:pPr>
            <a:r>
              <a:rPr kumimoji="1" lang="en-US" altLang="zh-CN" dirty="0">
                <a:solidFill>
                  <a:schemeClr val="accent1"/>
                </a:solidFill>
              </a:rPr>
              <a:t>summary(wine)</a:t>
            </a:r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/>
              <a:t>As we can see, we have 4898 observations and 12 variables. Each variable is a property of the wine. (including the quality)</a:t>
            </a:r>
            <a:endParaRPr kumimoji="1" lang="zh-CN" altLang="en-US" dirty="0"/>
          </a:p>
          <a:p>
            <a:pPr marL="0" indent="0">
              <a:buNone/>
            </a:pPr>
            <a:endParaRPr kumimoji="1" lang="en-US" altLang="zh-CN" dirty="0"/>
          </a:p>
        </p:txBody>
      </p:sp>
      <p:pic>
        <p:nvPicPr>
          <p:cNvPr id="5" name="内容占位符 4" descr="图片包含 游戏机, 文字&#10;&#10;描述已自动生成">
            <a:extLst>
              <a:ext uri="{FF2B5EF4-FFF2-40B4-BE49-F238E27FC236}">
                <a16:creationId xmlns:a16="http://schemas.microsoft.com/office/drawing/2014/main" id="{1A867C5F-924D-154F-A524-EC7F50A9B6D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96000" y="1375245"/>
            <a:ext cx="5181600" cy="4801718"/>
          </a:xfrm>
        </p:spPr>
      </p:pic>
    </p:spTree>
    <p:extLst>
      <p:ext uri="{BB962C8B-B14F-4D97-AF65-F5344CB8AC3E}">
        <p14:creationId xmlns:p14="http://schemas.microsoft.com/office/powerpoint/2010/main" val="167505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91E315-8013-634A-893A-93D6DBED0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Fit a large model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8DC6B7-1CC9-7943-A8D0-74A01B6B3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dirty="0" err="1">
                <a:solidFill>
                  <a:schemeClr val="accent1"/>
                </a:solidFill>
              </a:rPr>
              <a:t>initial.large.model</a:t>
            </a:r>
            <a:r>
              <a:rPr kumimoji="1" lang="en-US" altLang="zh-CN" dirty="0">
                <a:solidFill>
                  <a:schemeClr val="accent1"/>
                </a:solidFill>
              </a:rPr>
              <a:t> = </a:t>
            </a:r>
            <a:r>
              <a:rPr kumimoji="1" lang="en-US" altLang="zh-CN" dirty="0" err="1">
                <a:solidFill>
                  <a:schemeClr val="accent1"/>
                </a:solidFill>
              </a:rPr>
              <a:t>lm</a:t>
            </a:r>
            <a:r>
              <a:rPr kumimoji="1" lang="en-US" altLang="zh-CN" dirty="0">
                <a:solidFill>
                  <a:schemeClr val="accent1"/>
                </a:solidFill>
              </a:rPr>
              <a:t>(quality ~ . , data = wine)</a:t>
            </a:r>
          </a:p>
          <a:p>
            <a:pPr marL="0" indent="0">
              <a:buNone/>
            </a:pPr>
            <a:r>
              <a:rPr kumimoji="1" lang="en-US" altLang="zh-CN" dirty="0"/>
              <a:t>Now we have a linear model with 11 variables, and 12 coefficients are shown in the graph.</a:t>
            </a:r>
            <a:endParaRPr kumimoji="1" lang="zh-CN" altLang="en-US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/>
              <a:t>RMSE = 0.7504359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31167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04CAC1-0269-E647-8251-05EC03C93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dirty="0"/>
              <a:t>Comparison of observed value and predicted value</a:t>
            </a:r>
            <a:endParaRPr kumimoji="1" lang="zh-CN" altLang="en-US" sz="36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28FC37-55A6-E549-A7F8-25B54A497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12859" cy="4351338"/>
          </a:xfrm>
        </p:spPr>
        <p:txBody>
          <a:bodyPr/>
          <a:lstStyle/>
          <a:p>
            <a:r>
              <a:rPr kumimoji="1" lang="en-US" altLang="zh-CN" dirty="0"/>
              <a:t>Let us look at a few lines of observed vs. predicted values.</a:t>
            </a:r>
          </a:p>
          <a:p>
            <a:pPr marL="0" indent="0">
              <a:buNone/>
            </a:pPr>
            <a:r>
              <a:rPr kumimoji="1" lang="en-US" altLang="zh-CN" dirty="0">
                <a:solidFill>
                  <a:schemeClr val="accent1"/>
                </a:solidFill>
              </a:rPr>
              <a:t>head(</a:t>
            </a:r>
            <a:r>
              <a:rPr kumimoji="1" lang="en-US" altLang="zh-CN" dirty="0" err="1">
                <a:solidFill>
                  <a:schemeClr val="accent1"/>
                </a:solidFill>
              </a:rPr>
              <a:t>cbind</a:t>
            </a:r>
            <a:r>
              <a:rPr kumimoji="1" lang="en-US" altLang="zh-CN" dirty="0">
                <a:solidFill>
                  <a:schemeClr val="accent1"/>
                </a:solidFill>
              </a:rPr>
              <a:t>(</a:t>
            </a:r>
            <a:r>
              <a:rPr kumimoji="1" lang="en-US" altLang="zh-CN" dirty="0" err="1">
                <a:solidFill>
                  <a:schemeClr val="accent1"/>
                </a:solidFill>
              </a:rPr>
              <a:t>observed.value</a:t>
            </a:r>
            <a:r>
              <a:rPr kumimoji="1" lang="en-US" altLang="zh-CN" dirty="0">
                <a:solidFill>
                  <a:schemeClr val="accent1"/>
                </a:solidFill>
              </a:rPr>
              <a:t>, </a:t>
            </a:r>
            <a:r>
              <a:rPr kumimoji="1" lang="en-US" altLang="zh-CN" dirty="0" err="1">
                <a:solidFill>
                  <a:schemeClr val="accent1"/>
                </a:solidFill>
              </a:rPr>
              <a:t>predicted.values</a:t>
            </a:r>
            <a:r>
              <a:rPr kumimoji="1" lang="en-US" altLang="zh-CN" dirty="0">
                <a:solidFill>
                  <a:schemeClr val="accent1"/>
                </a:solidFill>
              </a:rPr>
              <a:t>))</a:t>
            </a:r>
          </a:p>
          <a:p>
            <a:pPr marL="0" indent="0">
              <a:buNone/>
            </a:pPr>
            <a:r>
              <a:rPr kumimoji="1" lang="en-US" altLang="zh-CN" dirty="0">
                <a:solidFill>
                  <a:schemeClr val="accent1"/>
                </a:solidFill>
              </a:rPr>
              <a:t>tail(</a:t>
            </a:r>
            <a:r>
              <a:rPr kumimoji="1" lang="en-US" altLang="zh-CN" dirty="0" err="1">
                <a:solidFill>
                  <a:schemeClr val="accent1"/>
                </a:solidFill>
              </a:rPr>
              <a:t>cbind</a:t>
            </a:r>
            <a:r>
              <a:rPr kumimoji="1" lang="en-US" altLang="zh-CN" dirty="0">
                <a:solidFill>
                  <a:schemeClr val="accent1"/>
                </a:solidFill>
              </a:rPr>
              <a:t>(</a:t>
            </a:r>
            <a:r>
              <a:rPr kumimoji="1" lang="en-US" altLang="zh-CN" dirty="0" err="1">
                <a:solidFill>
                  <a:schemeClr val="accent1"/>
                </a:solidFill>
              </a:rPr>
              <a:t>observed.value</a:t>
            </a:r>
            <a:r>
              <a:rPr kumimoji="1" lang="en-US" altLang="zh-CN" dirty="0">
                <a:solidFill>
                  <a:schemeClr val="accent1"/>
                </a:solidFill>
              </a:rPr>
              <a:t>, </a:t>
            </a:r>
            <a:r>
              <a:rPr kumimoji="1" lang="en-US" altLang="zh-CN" dirty="0" err="1">
                <a:solidFill>
                  <a:schemeClr val="accent1"/>
                </a:solidFill>
              </a:rPr>
              <a:t>predicted.values</a:t>
            </a:r>
            <a:r>
              <a:rPr kumimoji="1" lang="en-US" altLang="zh-CN" dirty="0">
                <a:solidFill>
                  <a:schemeClr val="accent1"/>
                </a:solidFill>
              </a:rPr>
              <a:t>))</a:t>
            </a:r>
          </a:p>
          <a:p>
            <a:r>
              <a:rPr kumimoji="1" lang="en-US" altLang="zh-CN" dirty="0"/>
              <a:t>We can see from the output that though the predicted values are generally close to observed values, the difference is not very small.</a:t>
            </a:r>
            <a:endParaRPr kumimoji="1" lang="zh-CN" altLang="en-US" dirty="0"/>
          </a:p>
        </p:txBody>
      </p:sp>
      <p:pic>
        <p:nvPicPr>
          <p:cNvPr id="5" name="图片 4" descr="手机屏幕截图&#10;&#10;描述已自动生成">
            <a:extLst>
              <a:ext uri="{FF2B5EF4-FFF2-40B4-BE49-F238E27FC236}">
                <a16:creationId xmlns:a16="http://schemas.microsoft.com/office/drawing/2014/main" id="{DED87690-DF9F-D841-8C36-D973097D30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1765" y="2261394"/>
            <a:ext cx="4826000" cy="347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51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9691AE-C49F-9349-973B-8F92EF0D8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10-fold Cross Validation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25778B-5663-8F47-828B-A505535C8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8861612" cy="2943599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zh-CN" dirty="0"/>
              <a:t>First, we need to pick each row randomly in one of the ten folds.</a:t>
            </a:r>
          </a:p>
          <a:p>
            <a:pPr lvl="1"/>
            <a:r>
              <a:rPr kumimoji="1" lang="en-US" altLang="zh-CN" dirty="0"/>
              <a:t>Note that the fold may not contain equal number of rows.  </a:t>
            </a:r>
          </a:p>
          <a:p>
            <a:pPr lvl="1"/>
            <a:r>
              <a:rPr kumimoji="1" lang="en-US" altLang="zh-CN" dirty="0"/>
              <a:t>This is okay as long as we have a decent amount of data.</a:t>
            </a:r>
          </a:p>
          <a:p>
            <a:pPr marL="457200" lvl="1" indent="0">
              <a:buNone/>
            </a:pPr>
            <a:r>
              <a:rPr kumimoji="1" lang="en-US" altLang="zh-CN" dirty="0" err="1">
                <a:solidFill>
                  <a:schemeClr val="accent1"/>
                </a:solidFill>
              </a:rPr>
              <a:t>no.of.folds</a:t>
            </a:r>
            <a:r>
              <a:rPr kumimoji="1" lang="en-US" altLang="zh-CN" dirty="0">
                <a:solidFill>
                  <a:schemeClr val="accent1"/>
                </a:solidFill>
              </a:rPr>
              <a:t> = 10</a:t>
            </a:r>
          </a:p>
          <a:p>
            <a:pPr lvl="1"/>
            <a:r>
              <a:rPr kumimoji="1" lang="en-US" altLang="zh-CN" dirty="0"/>
              <a:t>Here we set the number of folds to 10.</a:t>
            </a:r>
          </a:p>
          <a:p>
            <a:pPr marL="457200" lvl="1" indent="0">
              <a:buNone/>
            </a:pPr>
            <a:r>
              <a:rPr kumimoji="1" lang="en-US" altLang="zh-CN" dirty="0" err="1">
                <a:solidFill>
                  <a:schemeClr val="accent1"/>
                </a:solidFill>
              </a:rPr>
              <a:t>set.seed</a:t>
            </a:r>
            <a:r>
              <a:rPr kumimoji="1" lang="en-US" altLang="zh-CN" dirty="0">
                <a:solidFill>
                  <a:schemeClr val="accent1"/>
                </a:solidFill>
              </a:rPr>
              <a:t>(778899)</a:t>
            </a:r>
          </a:p>
          <a:p>
            <a:pPr lvl="1"/>
            <a:r>
              <a:rPr kumimoji="1" lang="en-US" altLang="zh-CN" dirty="0"/>
              <a:t>This function sets the random number generator to a starting value. Thus, each time we run this program we will get the same data.</a:t>
            </a:r>
          </a:p>
          <a:p>
            <a:pPr marL="457200" lvl="1" indent="0">
              <a:buNone/>
            </a:pPr>
            <a:r>
              <a:rPr kumimoji="1" lang="en-US" altLang="zh-CN" dirty="0" err="1">
                <a:solidFill>
                  <a:schemeClr val="accent1"/>
                </a:solidFill>
              </a:rPr>
              <a:t>index.values</a:t>
            </a:r>
            <a:r>
              <a:rPr kumimoji="1" lang="en-US" altLang="zh-CN" dirty="0">
                <a:solidFill>
                  <a:schemeClr val="accent1"/>
                </a:solidFill>
              </a:rPr>
              <a:t> = sample(1:no.of.folds, size = dim(wine)[1], replace = TRUE)</a:t>
            </a:r>
          </a:p>
          <a:p>
            <a:pPr marL="457200" lvl="1" indent="0">
              <a:buNone/>
            </a:pPr>
            <a:r>
              <a:rPr kumimoji="1" lang="en-US" altLang="zh-CN" dirty="0">
                <a:solidFill>
                  <a:schemeClr val="accent1"/>
                </a:solidFill>
              </a:rPr>
              <a:t>head(</a:t>
            </a:r>
            <a:r>
              <a:rPr kumimoji="1" lang="en-US" altLang="zh-CN" dirty="0" err="1">
                <a:solidFill>
                  <a:schemeClr val="accent1"/>
                </a:solidFill>
              </a:rPr>
              <a:t>index.values</a:t>
            </a:r>
            <a:r>
              <a:rPr kumimoji="1" lang="en-US" altLang="zh-CN" dirty="0">
                <a:solidFill>
                  <a:schemeClr val="accent1"/>
                </a:solidFill>
              </a:rPr>
              <a:t>)</a:t>
            </a:r>
          </a:p>
          <a:p>
            <a:pPr marL="457200" lvl="1" indent="0">
              <a:buNone/>
            </a:pPr>
            <a:r>
              <a:rPr kumimoji="1" lang="en-US" altLang="zh-CN" dirty="0">
                <a:solidFill>
                  <a:schemeClr val="accent1"/>
                </a:solidFill>
              </a:rPr>
              <a:t>table(</a:t>
            </a:r>
            <a:r>
              <a:rPr kumimoji="1" lang="en-US" altLang="zh-CN" dirty="0" err="1">
                <a:solidFill>
                  <a:schemeClr val="accent1"/>
                </a:solidFill>
              </a:rPr>
              <a:t>index.values</a:t>
            </a:r>
            <a:r>
              <a:rPr kumimoji="1" lang="en-US" altLang="zh-CN" dirty="0">
                <a:solidFill>
                  <a:schemeClr val="accent1"/>
                </a:solidFill>
              </a:rPr>
              <a:t>)/dim(wine)[1]</a:t>
            </a:r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3393BB6B-F02E-B345-9FF4-2F4A34222C4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043851" y="4904161"/>
            <a:ext cx="10104297" cy="1325563"/>
          </a:xfrm>
        </p:spPr>
      </p:pic>
    </p:spTree>
    <p:extLst>
      <p:ext uri="{BB962C8B-B14F-4D97-AF65-F5344CB8AC3E}">
        <p14:creationId xmlns:p14="http://schemas.microsoft.com/office/powerpoint/2010/main" val="3661692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444846-476E-9C46-9922-CDC2D8640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21689"/>
            <a:ext cx="10515600" cy="1325563"/>
          </a:xfrm>
        </p:spPr>
        <p:txBody>
          <a:bodyPr/>
          <a:lstStyle/>
          <a:p>
            <a:r>
              <a:rPr kumimoji="1" lang="en-US" altLang="zh-CN" dirty="0"/>
              <a:t>10-fold Cross Validation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96F6700-3FCB-DE40-9145-6ED0F05C9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682" y="1314170"/>
            <a:ext cx="11349318" cy="44862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kumimoji="1" lang="en-US" altLang="zh-CN" sz="8000" dirty="0" err="1">
                <a:solidFill>
                  <a:schemeClr val="accent1"/>
                </a:solidFill>
              </a:rPr>
              <a:t>test.mse</a:t>
            </a:r>
            <a:r>
              <a:rPr kumimoji="1" lang="en-US" altLang="zh-CN" sz="8000" dirty="0">
                <a:solidFill>
                  <a:schemeClr val="accent1"/>
                </a:solidFill>
              </a:rPr>
              <a:t> = rep(0, </a:t>
            </a:r>
            <a:r>
              <a:rPr kumimoji="1" lang="en-US" altLang="zh-CN" sz="8000" dirty="0" err="1">
                <a:solidFill>
                  <a:schemeClr val="accent1"/>
                </a:solidFill>
              </a:rPr>
              <a:t>no.of.folds</a:t>
            </a:r>
            <a:r>
              <a:rPr kumimoji="1" lang="en-US" altLang="zh-CN" sz="8000" dirty="0">
                <a:solidFill>
                  <a:schemeClr val="accent1"/>
                </a:solidFill>
              </a:rPr>
              <a:t>)</a:t>
            </a:r>
          </a:p>
          <a:p>
            <a:pPr marL="0" indent="0">
              <a:buNone/>
            </a:pPr>
            <a:r>
              <a:rPr kumimoji="1" lang="en-US" altLang="zh-CN" sz="8000" dirty="0" err="1">
                <a:solidFill>
                  <a:schemeClr val="accent1"/>
                </a:solidFill>
              </a:rPr>
              <a:t>test.mse</a:t>
            </a:r>
            <a:endParaRPr kumimoji="1" lang="en-US" altLang="zh-CN" sz="8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kumimoji="1" lang="en-US" altLang="zh-CN" sz="8000" dirty="0">
                <a:solidFill>
                  <a:schemeClr val="accent1"/>
                </a:solidFill>
              </a:rPr>
              <a:t>for (</a:t>
            </a:r>
            <a:r>
              <a:rPr kumimoji="1" lang="en-US" altLang="zh-CN" sz="8000" dirty="0" err="1">
                <a:solidFill>
                  <a:schemeClr val="accent1"/>
                </a:solidFill>
              </a:rPr>
              <a:t>i</a:t>
            </a:r>
            <a:r>
              <a:rPr kumimoji="1" lang="en-US" altLang="zh-CN" sz="8000" dirty="0">
                <a:solidFill>
                  <a:schemeClr val="accent1"/>
                </a:solidFill>
              </a:rPr>
              <a:t> in 1:no.of.folds)</a:t>
            </a:r>
          </a:p>
          <a:p>
            <a:pPr marL="0" indent="0">
              <a:buNone/>
            </a:pPr>
            <a:r>
              <a:rPr kumimoji="1" lang="en-US" altLang="zh-CN" sz="8000" dirty="0">
                <a:solidFill>
                  <a:schemeClr val="accent1"/>
                </a:solidFill>
              </a:rPr>
              <a:t>{</a:t>
            </a:r>
            <a:r>
              <a:rPr kumimoji="1" lang="en-US" altLang="zh-CN" sz="8000" dirty="0" err="1">
                <a:solidFill>
                  <a:schemeClr val="accent1"/>
                </a:solidFill>
              </a:rPr>
              <a:t>index.out</a:t>
            </a:r>
            <a:r>
              <a:rPr kumimoji="1" lang="en-US" altLang="zh-CN" sz="8000" dirty="0">
                <a:solidFill>
                  <a:schemeClr val="accent1"/>
                </a:solidFill>
              </a:rPr>
              <a:t>            = which(</a:t>
            </a:r>
            <a:r>
              <a:rPr kumimoji="1" lang="en-US" altLang="zh-CN" sz="8000" dirty="0" err="1">
                <a:solidFill>
                  <a:schemeClr val="accent1"/>
                </a:solidFill>
              </a:rPr>
              <a:t>index.values</a:t>
            </a:r>
            <a:r>
              <a:rPr kumimoji="1" lang="en-US" altLang="zh-CN" sz="8000" dirty="0">
                <a:solidFill>
                  <a:schemeClr val="accent1"/>
                </a:solidFill>
              </a:rPr>
              <a:t> == </a:t>
            </a:r>
            <a:r>
              <a:rPr kumimoji="1" lang="en-US" altLang="zh-CN" sz="8000" dirty="0" err="1">
                <a:solidFill>
                  <a:schemeClr val="accent1"/>
                </a:solidFill>
              </a:rPr>
              <a:t>i</a:t>
            </a:r>
            <a:r>
              <a:rPr kumimoji="1" lang="en-US" altLang="zh-CN" sz="8000" dirty="0">
                <a:solidFill>
                  <a:schemeClr val="accent1"/>
                </a:solidFill>
              </a:rPr>
              <a:t>)                            </a:t>
            </a:r>
          </a:p>
          <a:p>
            <a:pPr marL="0" indent="0">
              <a:buNone/>
            </a:pPr>
            <a:r>
              <a:rPr kumimoji="1" lang="en-US" altLang="zh-CN" sz="8000" dirty="0"/>
              <a:t> ### These are the indices of the rows that will be left out.</a:t>
            </a:r>
          </a:p>
          <a:p>
            <a:pPr marL="0" indent="0">
              <a:buNone/>
            </a:pPr>
            <a:r>
              <a:rPr kumimoji="1" lang="en-US" altLang="zh-CN" sz="8000" dirty="0">
                <a:solidFill>
                  <a:schemeClr val="accent1"/>
                </a:solidFill>
              </a:rPr>
              <a:t>   </a:t>
            </a:r>
            <a:r>
              <a:rPr kumimoji="1" lang="en-US" altLang="zh-CN" sz="8000" dirty="0" err="1">
                <a:solidFill>
                  <a:schemeClr val="accent1"/>
                </a:solidFill>
              </a:rPr>
              <a:t>left.out.data</a:t>
            </a:r>
            <a:r>
              <a:rPr kumimoji="1" lang="en-US" altLang="zh-CN" sz="8000" dirty="0">
                <a:solidFill>
                  <a:schemeClr val="accent1"/>
                </a:solidFill>
              </a:rPr>
              <a:t>        = wine[  </a:t>
            </a:r>
            <a:r>
              <a:rPr kumimoji="1" lang="en-US" altLang="zh-CN" sz="8000" dirty="0" err="1">
                <a:solidFill>
                  <a:schemeClr val="accent1"/>
                </a:solidFill>
              </a:rPr>
              <a:t>index.out</a:t>
            </a:r>
            <a:r>
              <a:rPr kumimoji="1" lang="en-US" altLang="zh-CN" sz="8000" dirty="0">
                <a:solidFill>
                  <a:schemeClr val="accent1"/>
                </a:solidFill>
              </a:rPr>
              <a:t>, ]                                  </a:t>
            </a:r>
          </a:p>
          <a:p>
            <a:pPr marL="0" indent="0">
              <a:buNone/>
            </a:pPr>
            <a:r>
              <a:rPr kumimoji="1" lang="en-US" altLang="zh-CN" sz="8000" dirty="0"/>
              <a:t>### This subset of the data is left out. (about 1/10)</a:t>
            </a:r>
          </a:p>
          <a:p>
            <a:pPr marL="0" indent="0">
              <a:buNone/>
            </a:pPr>
            <a:r>
              <a:rPr kumimoji="1" lang="en-US" altLang="zh-CN" sz="8000" dirty="0">
                <a:solidFill>
                  <a:schemeClr val="accent1"/>
                </a:solidFill>
              </a:rPr>
              <a:t>   </a:t>
            </a:r>
            <a:r>
              <a:rPr kumimoji="1" lang="en-US" altLang="zh-CN" sz="8000" dirty="0" err="1">
                <a:solidFill>
                  <a:schemeClr val="accent1"/>
                </a:solidFill>
              </a:rPr>
              <a:t>left.in.data</a:t>
            </a:r>
            <a:r>
              <a:rPr kumimoji="1" lang="en-US" altLang="zh-CN" sz="8000" dirty="0">
                <a:solidFill>
                  <a:schemeClr val="accent1"/>
                </a:solidFill>
              </a:rPr>
              <a:t>         = wine[ -</a:t>
            </a:r>
            <a:r>
              <a:rPr kumimoji="1" lang="en-US" altLang="zh-CN" sz="8000" dirty="0" err="1">
                <a:solidFill>
                  <a:schemeClr val="accent1"/>
                </a:solidFill>
              </a:rPr>
              <a:t>index.out</a:t>
            </a:r>
            <a:r>
              <a:rPr kumimoji="1" lang="en-US" altLang="zh-CN" sz="8000" dirty="0">
                <a:solidFill>
                  <a:schemeClr val="accent1"/>
                </a:solidFill>
              </a:rPr>
              <a:t>, ]                                 </a:t>
            </a:r>
          </a:p>
          <a:p>
            <a:pPr marL="0" indent="0">
              <a:buNone/>
            </a:pPr>
            <a:r>
              <a:rPr kumimoji="1" lang="en-US" altLang="zh-CN" sz="8000" dirty="0">
                <a:solidFill>
                  <a:schemeClr val="accent1"/>
                </a:solidFill>
              </a:rPr>
              <a:t> </a:t>
            </a:r>
            <a:r>
              <a:rPr kumimoji="1" lang="en-US" altLang="zh-CN" sz="8000" dirty="0"/>
              <a:t>### This subset of the data is used to get our regression model. (about 9/10)</a:t>
            </a:r>
          </a:p>
          <a:p>
            <a:pPr marL="0" indent="0">
              <a:buNone/>
            </a:pPr>
            <a:r>
              <a:rPr kumimoji="1" lang="en-US" altLang="zh-CN" sz="8000" dirty="0">
                <a:solidFill>
                  <a:schemeClr val="accent1"/>
                </a:solidFill>
              </a:rPr>
              <a:t>   </a:t>
            </a:r>
            <a:r>
              <a:rPr kumimoji="1" lang="en-US" altLang="zh-CN" sz="8000" dirty="0" err="1">
                <a:solidFill>
                  <a:schemeClr val="accent1"/>
                </a:solidFill>
              </a:rPr>
              <a:t>tmp.lm</a:t>
            </a:r>
            <a:r>
              <a:rPr kumimoji="1" lang="en-US" altLang="zh-CN" sz="8000" dirty="0">
                <a:solidFill>
                  <a:schemeClr val="accent1"/>
                </a:solidFill>
              </a:rPr>
              <a:t>               = </a:t>
            </a:r>
            <a:r>
              <a:rPr kumimoji="1" lang="en-US" altLang="zh-CN" sz="8000" dirty="0" err="1">
                <a:solidFill>
                  <a:schemeClr val="accent1"/>
                </a:solidFill>
              </a:rPr>
              <a:t>lm</a:t>
            </a:r>
            <a:r>
              <a:rPr kumimoji="1" lang="en-US" altLang="zh-CN" sz="8000" dirty="0">
                <a:solidFill>
                  <a:schemeClr val="accent1"/>
                </a:solidFill>
              </a:rPr>
              <a:t>(quality ~ ., data = </a:t>
            </a:r>
            <a:r>
              <a:rPr kumimoji="1" lang="en-US" altLang="zh-CN" sz="8000" dirty="0" err="1">
                <a:solidFill>
                  <a:schemeClr val="accent1"/>
                </a:solidFill>
              </a:rPr>
              <a:t>left.in.data</a:t>
            </a:r>
            <a:r>
              <a:rPr kumimoji="1" lang="en-US" altLang="zh-CN" sz="8000" dirty="0">
                <a:solidFill>
                  <a:schemeClr val="accent1"/>
                </a:solidFill>
              </a:rPr>
              <a:t>)                 </a:t>
            </a:r>
          </a:p>
          <a:p>
            <a:pPr marL="0" indent="0">
              <a:buNone/>
            </a:pPr>
            <a:r>
              <a:rPr kumimoji="1" lang="en-US" altLang="zh-CN" sz="8000" dirty="0"/>
              <a:t>### Perform regression using the data that is left in.</a:t>
            </a:r>
          </a:p>
          <a:p>
            <a:pPr marL="0" indent="0">
              <a:buNone/>
            </a:pPr>
            <a:r>
              <a:rPr kumimoji="1" lang="en-US" altLang="zh-CN" sz="8000" dirty="0">
                <a:solidFill>
                  <a:schemeClr val="accent1"/>
                </a:solidFill>
              </a:rPr>
              <a:t>   </a:t>
            </a:r>
            <a:r>
              <a:rPr kumimoji="1" lang="en-US" altLang="zh-CN" sz="8000" dirty="0" err="1">
                <a:solidFill>
                  <a:schemeClr val="accent1"/>
                </a:solidFill>
              </a:rPr>
              <a:t>tmp.predicted.values</a:t>
            </a:r>
            <a:r>
              <a:rPr kumimoji="1" lang="en-US" altLang="zh-CN" sz="8000" dirty="0">
                <a:solidFill>
                  <a:schemeClr val="accent1"/>
                </a:solidFill>
              </a:rPr>
              <a:t> = predict(</a:t>
            </a:r>
            <a:r>
              <a:rPr kumimoji="1" lang="en-US" altLang="zh-CN" sz="8000" dirty="0" err="1">
                <a:solidFill>
                  <a:schemeClr val="accent1"/>
                </a:solidFill>
              </a:rPr>
              <a:t>tmp.lm</a:t>
            </a:r>
            <a:r>
              <a:rPr kumimoji="1" lang="en-US" altLang="zh-CN" sz="8000" dirty="0">
                <a:solidFill>
                  <a:schemeClr val="accent1"/>
                </a:solidFill>
              </a:rPr>
              <a:t>, </a:t>
            </a:r>
            <a:r>
              <a:rPr kumimoji="1" lang="en-US" altLang="zh-CN" sz="8000" dirty="0" err="1">
                <a:solidFill>
                  <a:schemeClr val="accent1"/>
                </a:solidFill>
              </a:rPr>
              <a:t>newdata</a:t>
            </a:r>
            <a:r>
              <a:rPr kumimoji="1" lang="en-US" altLang="zh-CN" sz="8000" dirty="0">
                <a:solidFill>
                  <a:schemeClr val="accent1"/>
                </a:solidFill>
              </a:rPr>
              <a:t> = </a:t>
            </a:r>
            <a:r>
              <a:rPr kumimoji="1" lang="en-US" altLang="zh-CN" sz="8000" dirty="0" err="1">
                <a:solidFill>
                  <a:schemeClr val="accent1"/>
                </a:solidFill>
              </a:rPr>
              <a:t>left.out.data</a:t>
            </a:r>
            <a:r>
              <a:rPr kumimoji="1" lang="en-US" altLang="zh-CN" sz="8000" dirty="0">
                <a:solidFill>
                  <a:schemeClr val="accent1"/>
                </a:solidFill>
              </a:rPr>
              <a:t>)             </a:t>
            </a:r>
          </a:p>
          <a:p>
            <a:pPr marL="0" indent="0">
              <a:buNone/>
            </a:pPr>
            <a:r>
              <a:rPr kumimoji="1" lang="en-US" altLang="zh-CN" sz="8000" dirty="0"/>
              <a:t>### Predict the y values for the data that was left out</a:t>
            </a:r>
          </a:p>
          <a:p>
            <a:pPr marL="0" indent="0">
              <a:buNone/>
            </a:pPr>
            <a:r>
              <a:rPr kumimoji="1" lang="en-US" altLang="zh-CN" sz="8000" dirty="0">
                <a:solidFill>
                  <a:schemeClr val="accent1"/>
                </a:solidFill>
              </a:rPr>
              <a:t>   </a:t>
            </a:r>
            <a:r>
              <a:rPr kumimoji="1" lang="en-US" altLang="zh-CN" sz="8000" dirty="0" err="1">
                <a:solidFill>
                  <a:schemeClr val="accent1"/>
                </a:solidFill>
              </a:rPr>
              <a:t>test.mse</a:t>
            </a:r>
            <a:r>
              <a:rPr kumimoji="1" lang="en-US" altLang="zh-CN" sz="8000" dirty="0">
                <a:solidFill>
                  <a:schemeClr val="accent1"/>
                </a:solidFill>
              </a:rPr>
              <a:t>[</a:t>
            </a:r>
            <a:r>
              <a:rPr kumimoji="1" lang="en-US" altLang="zh-CN" sz="8000" dirty="0" err="1">
                <a:solidFill>
                  <a:schemeClr val="accent1"/>
                </a:solidFill>
              </a:rPr>
              <a:t>i</a:t>
            </a:r>
            <a:r>
              <a:rPr kumimoji="1" lang="en-US" altLang="zh-CN" sz="8000" dirty="0">
                <a:solidFill>
                  <a:schemeClr val="accent1"/>
                </a:solidFill>
              </a:rPr>
              <a:t>]          = mean((</a:t>
            </a:r>
            <a:r>
              <a:rPr kumimoji="1" lang="en-US" altLang="zh-CN" sz="8000" dirty="0" err="1">
                <a:solidFill>
                  <a:schemeClr val="accent1"/>
                </a:solidFill>
              </a:rPr>
              <a:t>left.out.data</a:t>
            </a:r>
            <a:r>
              <a:rPr kumimoji="1" lang="en-US" altLang="zh-CN" sz="8000" dirty="0">
                <a:solidFill>
                  <a:schemeClr val="accent1"/>
                </a:solidFill>
              </a:rPr>
              <a:t>[,12] - </a:t>
            </a:r>
            <a:r>
              <a:rPr kumimoji="1" lang="en-US" altLang="zh-CN" sz="8000" dirty="0" err="1">
                <a:solidFill>
                  <a:schemeClr val="accent1"/>
                </a:solidFill>
              </a:rPr>
              <a:t>tmp.predicted.values</a:t>
            </a:r>
            <a:r>
              <a:rPr kumimoji="1" lang="en-US" altLang="zh-CN" sz="8000" dirty="0">
                <a:solidFill>
                  <a:schemeClr val="accent1"/>
                </a:solidFill>
              </a:rPr>
              <a:t>)^2)  </a:t>
            </a:r>
          </a:p>
          <a:p>
            <a:pPr marL="0" indent="0">
              <a:buNone/>
            </a:pPr>
            <a:r>
              <a:rPr kumimoji="1" lang="en-US" altLang="zh-CN" sz="8000" dirty="0"/>
              <a:t>### Get one of the </a:t>
            </a:r>
            <a:r>
              <a:rPr kumimoji="1" lang="en-US" altLang="zh-CN" sz="8000" dirty="0" err="1"/>
              <a:t>test.mse's</a:t>
            </a:r>
            <a:endParaRPr kumimoji="1" lang="en-US" altLang="zh-CN" sz="8000" dirty="0"/>
          </a:p>
          <a:p>
            <a:pPr marL="0" indent="0">
              <a:buNone/>
            </a:pPr>
            <a:r>
              <a:rPr kumimoji="1" lang="en-US" altLang="zh-CN" sz="6200" dirty="0">
                <a:solidFill>
                  <a:schemeClr val="accent1"/>
                </a:solidFill>
              </a:rPr>
              <a:t>}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5474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07303F-F8C5-B440-AF2D-BF429A3E0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10-fold Cross Validation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928C5B3-82EE-1D42-A599-F8DE6CCE3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Now we would like to know how this cross validation works in terms of MSE:</a:t>
            </a:r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We can see that this RMSE is slightly higher than the one calculated with the large model (0.7504359).</a:t>
            </a:r>
          </a:p>
          <a:p>
            <a:r>
              <a:rPr kumimoji="1" lang="en-US" altLang="zh-CN" dirty="0"/>
              <a:t>The actual error is close to 0.7544408, which means if new data is given the error will be 0.7544408, rather than 0.7504359.</a:t>
            </a:r>
            <a:endParaRPr kumimoji="1"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0EFD001-E642-2542-AD01-ED3556B3B9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400" y="2914650"/>
            <a:ext cx="9898311" cy="103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20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B7D451-EDEC-8C4E-942E-FF29BA256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kumimoji="1" lang="en-US" altLang="zh-CN" dirty="0"/>
              <a:t>5-fold Cross Validation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6841B4-0200-0F49-83C5-EF814E388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7129"/>
            <a:ext cx="10515600" cy="6042212"/>
          </a:xfrm>
        </p:spPr>
        <p:txBody>
          <a:bodyPr>
            <a:normAutofit/>
          </a:bodyPr>
          <a:lstStyle/>
          <a:p>
            <a:r>
              <a:rPr kumimoji="1" lang="en-US" altLang="zh-CN" dirty="0"/>
              <a:t>Similar procedure is done for a 5-fold cross validation:</a:t>
            </a:r>
          </a:p>
          <a:p>
            <a:pPr marL="0" indent="0">
              <a:buNone/>
            </a:pPr>
            <a:r>
              <a:rPr kumimoji="1" lang="en-US" altLang="zh-CN" dirty="0"/>
              <a:t>Simply change </a:t>
            </a:r>
            <a:r>
              <a:rPr kumimoji="1" lang="en-US" altLang="zh-CN" dirty="0" err="1">
                <a:solidFill>
                  <a:schemeClr val="accent1"/>
                </a:solidFill>
              </a:rPr>
              <a:t>no.of.folds</a:t>
            </a:r>
            <a:r>
              <a:rPr kumimoji="1" lang="en-US" altLang="zh-CN" dirty="0">
                <a:solidFill>
                  <a:schemeClr val="accent1"/>
                </a:solidFill>
              </a:rPr>
              <a:t> = 5</a:t>
            </a:r>
          </a:p>
          <a:p>
            <a:pPr marL="0" indent="0">
              <a:buNone/>
            </a:pPr>
            <a:r>
              <a:rPr kumimoji="1" lang="en-US" altLang="zh-CN" dirty="0"/>
              <a:t>And we have:</a:t>
            </a:r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/>
              <a:t>Note that the RMSE of 5-fold CV is larger than 10-fold CV and the large model.</a:t>
            </a:r>
          </a:p>
          <a:p>
            <a:pPr marL="0" indent="0">
              <a:buNone/>
            </a:pPr>
            <a:r>
              <a:rPr lang="en-US" altLang="zh-CN" dirty="0"/>
              <a:t>The higher value of K leads to less biased and larger variance model, which might lead to overfit. </a:t>
            </a:r>
            <a:endParaRPr kumimoji="1" lang="zh-CN" altLang="en-US" dirty="0"/>
          </a:p>
        </p:txBody>
      </p:sp>
      <p:pic>
        <p:nvPicPr>
          <p:cNvPr id="5" name="图片 4" descr="手机屏幕截图&#10;&#10;描述已自动生成">
            <a:extLst>
              <a:ext uri="{FF2B5EF4-FFF2-40B4-BE49-F238E27FC236}">
                <a16:creationId xmlns:a16="http://schemas.microsoft.com/office/drawing/2014/main" id="{7E790711-E50C-A547-80A3-B993DCB401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25810"/>
            <a:ext cx="7158318" cy="157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453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25CA9940-F76C-B349-973A-E1AF9255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8317" y="2766218"/>
            <a:ext cx="10515600" cy="1325563"/>
          </a:xfrm>
        </p:spPr>
        <p:txBody>
          <a:bodyPr/>
          <a:lstStyle/>
          <a:p>
            <a:r>
              <a:rPr kumimoji="1" lang="en-US" altLang="zh-CN" dirty="0"/>
              <a:t>Thank you for reading!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870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C9E6A2CE-86DB-D84B-9B06-1D933AFE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		 Basics of Statistics</a:t>
            </a:r>
            <a:br>
              <a:rPr kumimoji="1" lang="en-US" altLang="zh-CN" dirty="0"/>
            </a:br>
            <a:endParaRPr kumimoji="1" lang="zh-CN" altLang="en-US" dirty="0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492B617-D059-994D-86AE-4836E98991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/>
              <a:t>				Mean Squared Error and Root Mean Squared Error			</a:t>
            </a:r>
            <a:r>
              <a:rPr kumimoji="1" lang="en-US" altLang="zh-CN"/>
              <a:t>	</a:t>
            </a:r>
            <a:endParaRPr kumimoji="1" lang="en-US" altLang="zh-CN" dirty="0"/>
          </a:p>
          <a:p>
            <a:r>
              <a:rPr kumimoji="1" lang="en-US" altLang="zh-CN" dirty="0"/>
              <a:t>			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7501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81A275-D073-B84C-8D6A-DCD088D72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Mean Squared Error (MSE)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6573B6D-31C3-9844-B6B8-921373559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Quantify the extent to which the predicted response value for a given observation is close to the true response value for that observation.</a:t>
            </a:r>
          </a:p>
          <a:p>
            <a:r>
              <a:rPr kumimoji="1" lang="en-US" altLang="zh-CN" dirty="0"/>
              <a:t>MSE will be small if the </a:t>
            </a:r>
            <a:r>
              <a:rPr lang="en-US" altLang="zh-CN" dirty="0"/>
              <a:t>predicted responses are very close to the true responses </a:t>
            </a:r>
          </a:p>
          <a:p>
            <a:r>
              <a:rPr kumimoji="1" lang="en-US" altLang="zh-CN" dirty="0"/>
              <a:t>RMSE: Root Mean Square Error is the square root of MSE. This value represents the average distance of a data point from the fitted model.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76422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A04E0C-0FE2-5848-B5BC-EB90D278B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Why we use the Validation Set Approach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7377FEC-11FD-694F-A1D6-DA08E48DF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/>
              <a:t>It is one of the techniques used to test the effectiveness of a machine learning models, it is also a resampling procedure used to evaluate a model if we have limited data.</a:t>
            </a:r>
          </a:p>
          <a:p>
            <a:r>
              <a:rPr kumimoji="1" lang="en-US" altLang="zh-CN" dirty="0"/>
              <a:t>Minimize the influence of overfitting</a:t>
            </a:r>
          </a:p>
          <a:p>
            <a:pPr lvl="1"/>
            <a:r>
              <a:rPr kumimoji="1" lang="en-US" altLang="zh-CN" dirty="0"/>
              <a:t>A model would overfit when being trained on the training set</a:t>
            </a:r>
          </a:p>
          <a:p>
            <a:r>
              <a:rPr kumimoji="1" lang="en-US" altLang="zh-CN" dirty="0"/>
              <a:t>Check for the accuracy on future predictions</a:t>
            </a:r>
          </a:p>
          <a:p>
            <a:pPr lvl="1"/>
            <a:r>
              <a:rPr kumimoji="1" lang="en-US" altLang="zh-CN" dirty="0"/>
              <a:t>Since the data are separated into training set and validation set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4907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06B67E-2F6A-3E44-AA08-C674DAA40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 of Overfitting</a:t>
            </a:r>
            <a:endParaRPr kumimoji="1" lang="zh-CN" altLang="en-US" dirty="0"/>
          </a:p>
        </p:txBody>
      </p:sp>
      <p:sp>
        <p:nvSpPr>
          <p:cNvPr id="17" name="内容占位符 16">
            <a:extLst>
              <a:ext uri="{FF2B5EF4-FFF2-40B4-BE49-F238E27FC236}">
                <a16:creationId xmlns:a16="http://schemas.microsoft.com/office/drawing/2014/main" id="{113DBC34-B2B9-2D48-B633-FB7BDC82A2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678082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dirty="0"/>
              <a:t>If we want the f value at x=-5, the prediction would be around 12, while the actual output should be around negative 12.</a:t>
            </a:r>
          </a:p>
          <a:p>
            <a:pPr marL="0" indent="0">
              <a:buNone/>
            </a:pPr>
            <a:r>
              <a:rPr kumimoji="1" lang="en-US" altLang="zh-CN" dirty="0"/>
              <a:t>A good statistical model should not only be accurate for present data, but also should be accurate for the future prediction.</a:t>
            </a:r>
            <a:endParaRPr kumimoji="1"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546DBCD-ECD8-054B-B6C6-4A0635F0FE38}"/>
              </a:ext>
            </a:extLst>
          </p:cNvPr>
          <p:cNvSpPr txBox="1"/>
          <p:nvPr/>
        </p:nvSpPr>
        <p:spPr>
          <a:xfrm>
            <a:off x="1093694" y="1990165"/>
            <a:ext cx="381955" cy="11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zh-CN" altLang="en-US" dirty="0"/>
          </a:p>
        </p:txBody>
      </p:sp>
      <p:pic>
        <p:nvPicPr>
          <p:cNvPr id="6" name="内容占位符 5" descr="图片包含 游戏机, 男人, 船, 空气&#10;&#10;描述已自动生成">
            <a:extLst>
              <a:ext uri="{FF2B5EF4-FFF2-40B4-BE49-F238E27FC236}">
                <a16:creationId xmlns:a16="http://schemas.microsoft.com/office/drawing/2014/main" id="{0083E1A4-B145-DA4B-9B32-D11DFF3DD2D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99322" y="1690688"/>
            <a:ext cx="5796678" cy="3936206"/>
          </a:xfrm>
        </p:spPr>
      </p:pic>
    </p:spTree>
    <p:extLst>
      <p:ext uri="{BB962C8B-B14F-4D97-AF65-F5344CB8AC3E}">
        <p14:creationId xmlns:p14="http://schemas.microsoft.com/office/powerpoint/2010/main" val="2743921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83188F-65DE-CA42-9C23-4D9025C4D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 Validation Set Approach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F45A79-2672-7D4E-878A-DAC7C9EE8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212"/>
            <a:ext cx="10515600" cy="5163669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zh-CN" dirty="0"/>
              <a:t>Randomly divides the available set of observations into two parts:</a:t>
            </a:r>
          </a:p>
          <a:p>
            <a:pPr marL="514350" indent="-514350">
              <a:buAutoNum type="alphaLcParenBoth"/>
            </a:pPr>
            <a:r>
              <a:rPr kumimoji="1" lang="en-US" altLang="zh-CN" dirty="0"/>
              <a:t>A training set: the set that the model is fitted on</a:t>
            </a:r>
          </a:p>
          <a:p>
            <a:pPr marL="514350" indent="-514350">
              <a:buAutoNum type="alphaLcParenBoth"/>
            </a:pPr>
            <a:r>
              <a:rPr kumimoji="1" lang="en-US" altLang="zh-CN" dirty="0"/>
              <a:t>A validation set: the set that evaluates the performance of the model</a:t>
            </a:r>
          </a:p>
          <a:p>
            <a:r>
              <a:rPr kumimoji="1" lang="en-US" altLang="zh-CN" dirty="0"/>
              <a:t>Large variability: Repeat the process of the process</a:t>
            </a:r>
            <a:r>
              <a:rPr kumimoji="1" lang="en-US" altLang="zh-CN" dirty="0">
                <a:sym typeface="Wingdings" pitchFamily="2" charset="2"/>
              </a:rPr>
              <a:t></a:t>
            </a:r>
            <a:r>
              <a:rPr kumimoji="1" lang="en-US" altLang="zh-CN" dirty="0"/>
              <a:t> a different estimate for the test MSE will be obtained</a:t>
            </a:r>
          </a:p>
          <a:p>
            <a:pPr lvl="1"/>
            <a:r>
              <a:rPr kumimoji="1" lang="en-US" altLang="zh-CN" dirty="0"/>
              <a:t>MSE is used as a measure of validation set error</a:t>
            </a:r>
          </a:p>
          <a:p>
            <a:pPr lvl="1"/>
            <a:r>
              <a:rPr kumimoji="1" lang="en-US" altLang="zh-CN" dirty="0"/>
              <a:t>The validation set error rates that result from fitting various regression models on the training sample and evaluating their performance on the validation sample.</a:t>
            </a:r>
          </a:p>
          <a:p>
            <a:r>
              <a:rPr kumimoji="1" lang="en-US" altLang="zh-CN" dirty="0"/>
              <a:t>Drawbacks:</a:t>
            </a:r>
          </a:p>
          <a:p>
            <a:pPr marL="514350" indent="-514350">
              <a:buAutoNum type="alphaLcParenBoth"/>
            </a:pPr>
            <a:r>
              <a:rPr kumimoji="1" lang="en-US" altLang="zh-CN" dirty="0"/>
              <a:t>Validation estimate of the test error rate highly variable</a:t>
            </a:r>
          </a:p>
          <a:p>
            <a:pPr lvl="1"/>
            <a:r>
              <a:rPr kumimoji="1" lang="en-US" altLang="zh-CN" dirty="0"/>
              <a:t>This approach depends highly on how observations are included in the training set and the validation set.</a:t>
            </a:r>
          </a:p>
          <a:p>
            <a:pPr marL="514350" indent="-514350">
              <a:buAutoNum type="alphaLcParenBoth"/>
            </a:pPr>
            <a:r>
              <a:rPr kumimoji="1" lang="en-US" altLang="zh-CN" dirty="0"/>
              <a:t>Overestimation of the test error rate</a:t>
            </a:r>
          </a:p>
          <a:p>
            <a:pPr lvl="1"/>
            <a:r>
              <a:rPr kumimoji="1" lang="en-US" altLang="zh-CN" dirty="0"/>
              <a:t>By nature of this approach, some observations will not be included in the training set. Since statistical models perform worse when trained on fewer observation, this will lead to an overestimation.</a:t>
            </a:r>
          </a:p>
          <a:p>
            <a:pPr lvl="1"/>
            <a:r>
              <a:rPr kumimoji="1" lang="en-US" altLang="zh-CN" dirty="0"/>
              <a:t>By reducing the training data, we risk losing important patterns/ trends in data set, which in turn increases error induced by bias.</a:t>
            </a:r>
          </a:p>
          <a:p>
            <a:pPr marL="514350" indent="-514350">
              <a:buAutoNum type="alphaLcParenBoth"/>
            </a:pP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98106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15EC43-9E13-CF44-A3AF-EEBD6A4EB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K-fold Cross Validation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28A27B-CE0B-C348-A01E-01C587298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Randomly dividing the set of the observations into k groups of approximately equal size</a:t>
            </a:r>
          </a:p>
          <a:p>
            <a:r>
              <a:rPr kumimoji="1" lang="en-US" altLang="zh-CN" dirty="0"/>
              <a:t>Validation set: the first fold</a:t>
            </a:r>
          </a:p>
          <a:p>
            <a:r>
              <a:rPr kumimoji="1" lang="en-US" altLang="zh-CN" dirty="0"/>
              <a:t>Training set: the remaining (k – 1) folds</a:t>
            </a:r>
          </a:p>
          <a:p>
            <a:r>
              <a:rPr kumimoji="1" lang="en-US" altLang="zh-CN" dirty="0"/>
              <a:t>Procedure repeated k times; each time a different group of observations is treated as a </a:t>
            </a:r>
            <a:r>
              <a:rPr kumimoji="1" lang="en-US" altLang="zh-CN" dirty="0" err="1"/>
              <a:t>validationset</a:t>
            </a:r>
            <a:endParaRPr kumimoji="1" lang="en-US" altLang="zh-CN" dirty="0"/>
          </a:p>
          <a:p>
            <a:r>
              <a:rPr kumimoji="1" lang="en-US" altLang="zh-CN" dirty="0"/>
              <a:t>In practice, k = 5 or k = 10 is typically used</a:t>
            </a:r>
          </a:p>
          <a:p>
            <a:pPr lvl="1"/>
            <a:r>
              <a:rPr kumimoji="1" lang="en-US" altLang="zh-CN" dirty="0"/>
              <a:t>Advantage: computation-friendly</a:t>
            </a:r>
          </a:p>
          <a:p>
            <a:pPr lvl="1"/>
            <a:r>
              <a:rPr kumimoji="1" lang="en-US" altLang="zh-CN" dirty="0"/>
              <a:t>Disadvantage: variability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0713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82DBFF-3454-794C-899C-981FA1B6E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883" y="286871"/>
            <a:ext cx="10515600" cy="735105"/>
          </a:xfrm>
        </p:spPr>
        <p:txBody>
          <a:bodyPr>
            <a:normAutofit/>
          </a:bodyPr>
          <a:lstStyle/>
          <a:p>
            <a:r>
              <a:rPr kumimoji="1" lang="en-US" altLang="zh-CN" dirty="0"/>
              <a:t>Graph Illustration of 5-fold CV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31172F-8706-3A4F-8345-7850BA0EA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1847" y="833717"/>
            <a:ext cx="5181600" cy="60242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zh-CN" dirty="0"/>
              <a:t>This is an example of a 5-fold cross validation. </a:t>
            </a:r>
          </a:p>
          <a:p>
            <a:pPr marL="0" indent="0">
              <a:buNone/>
            </a:pPr>
            <a:r>
              <a:rPr kumimoji="1" lang="en-US" altLang="zh-CN" dirty="0"/>
              <a:t>The training set is shown in blue, while the validation set is shown in beige.</a:t>
            </a:r>
          </a:p>
          <a:p>
            <a:endParaRPr kumimoji="1" lang="en-US" altLang="zh-CN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zh-CN" dirty="0"/>
              <a:t>A set of n observations is randomly split into five non-overlapping groups. Each of these fifths acts as a validation set, and the remainder as a training set. The test error is estimated by averaging the five resulting MSE estimates. 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  <p:pic>
        <p:nvPicPr>
          <p:cNvPr id="7" name="内容占位符 6" descr="手机屏幕截图&#10;&#10;描述已自动生成">
            <a:extLst>
              <a:ext uri="{FF2B5EF4-FFF2-40B4-BE49-F238E27FC236}">
                <a16:creationId xmlns:a16="http://schemas.microsoft.com/office/drawing/2014/main" id="{8B157119-05ED-6142-BC84-86D16F12657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r="2485" b="2494"/>
          <a:stretch/>
        </p:blipFill>
        <p:spPr>
          <a:xfrm>
            <a:off x="-108380" y="1394012"/>
            <a:ext cx="6370227" cy="40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788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1B76E6-8A3D-B74F-865F-D184ED2C9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32" y="108790"/>
            <a:ext cx="11832336" cy="1325563"/>
          </a:xfrm>
        </p:spPr>
        <p:txBody>
          <a:bodyPr>
            <a:normAutofit/>
          </a:bodyPr>
          <a:lstStyle/>
          <a:p>
            <a:r>
              <a:rPr kumimoji="1" lang="en-US" altLang="zh-CN" sz="3200" dirty="0"/>
              <a:t>Comparison between </a:t>
            </a:r>
            <a:r>
              <a:rPr kumimoji="1" lang="en-US" altLang="zh-CN" sz="2800" dirty="0"/>
              <a:t>Leave-One-Out Cross Validation</a:t>
            </a:r>
            <a:r>
              <a:rPr kumimoji="1" lang="en-US" altLang="zh-CN" sz="3200" dirty="0"/>
              <a:t> and K-fold CV</a:t>
            </a:r>
            <a:endParaRPr kumimoji="1"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EDA095-FBA9-FB4E-A9B2-C9E8E911B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353"/>
            <a:ext cx="10515600" cy="4903975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zh-CN" dirty="0"/>
              <a:t>Leave-One-Out Cross Validation: the extreme case of k-fold CV where k = n.</a:t>
            </a:r>
          </a:p>
          <a:p>
            <a:r>
              <a:rPr kumimoji="1" lang="en-US" altLang="zh-CN" dirty="0"/>
              <a:t>Recall: K-fold CV with k&lt;n has a computational advantage to LOOCV; K-fold CV often gives more accurate estimates of the test error rate than LOOCV (bias-variance tradeoff).</a:t>
            </a:r>
          </a:p>
          <a:p>
            <a:pPr lvl="1"/>
            <a:r>
              <a:rPr kumimoji="1" lang="en-US" altLang="zh-CN" dirty="0"/>
              <a:t>Note that we are averaging the outputs of k fitted models that are somewhat less correlated with each other, since the overlap between the training sets in each model is smaller. </a:t>
            </a:r>
          </a:p>
          <a:p>
            <a:pPr lvl="1"/>
            <a:r>
              <a:rPr kumimoji="1" lang="en-US" altLang="zh-CN" dirty="0"/>
              <a:t>The mean of many highly correlated quantities has higher variance than does the mean of many quantities that are not highly correlated---the test error estimate resulting from LOOCV tends to have higher variance than does the test error estimate resulting from k-fold CV.</a:t>
            </a:r>
          </a:p>
          <a:p>
            <a:r>
              <a:rPr lang="en-US" altLang="zh-CN" dirty="0"/>
              <a:t>LOOCV has low bias and high variance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Low bias: it </a:t>
            </a:r>
            <a:r>
              <a:rPr lang="en-US" altLang="zh-CN" dirty="0"/>
              <a:t>will give approximately unbiased estimates of the test error, since each training set contains n − 1 observations, which is almost as many as the number of observations in the full data set.</a:t>
            </a:r>
          </a:p>
          <a:p>
            <a:pPr lvl="1"/>
            <a:r>
              <a:rPr lang="en-US" altLang="zh-CN" dirty="0"/>
              <a:t>High variance: </a:t>
            </a:r>
            <a:r>
              <a:rPr kumimoji="1" lang="en-US" altLang="zh-CN" dirty="0"/>
              <a:t>Averaging the outputs of n fitted models, each of which is trained on an almost identical set of observations—outputs highly positively correlated with each other.</a:t>
            </a:r>
          </a:p>
        </p:txBody>
      </p:sp>
    </p:spTree>
    <p:extLst>
      <p:ext uri="{BB962C8B-B14F-4D97-AF65-F5344CB8AC3E}">
        <p14:creationId xmlns:p14="http://schemas.microsoft.com/office/powerpoint/2010/main" val="3388001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1521</Words>
  <Application>Microsoft Macintosh PowerPoint</Application>
  <PresentationFormat>宽屏</PresentationFormat>
  <Paragraphs>131</Paragraphs>
  <Slides>19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3" baseType="lpstr">
      <vt:lpstr>等线</vt:lpstr>
      <vt:lpstr>等线 Light</vt:lpstr>
      <vt:lpstr>Arial</vt:lpstr>
      <vt:lpstr>Office 主题​​</vt:lpstr>
      <vt:lpstr>Intro to machine learning: Cross Validation</vt:lpstr>
      <vt:lpstr>   Basics of Statistics </vt:lpstr>
      <vt:lpstr>Mean Squared Error (MSE)</vt:lpstr>
      <vt:lpstr>Why we use the Validation Set Approach</vt:lpstr>
      <vt:lpstr>Example of Overfitting</vt:lpstr>
      <vt:lpstr>The Validation Set Approach</vt:lpstr>
      <vt:lpstr>K-fold Cross Validation</vt:lpstr>
      <vt:lpstr>Graph Illustration of 5-fold CV</vt:lpstr>
      <vt:lpstr>Comparison between Leave-One-Out Cross Validation and K-fold CV</vt:lpstr>
      <vt:lpstr>R Explanation of Cross Validation</vt:lpstr>
      <vt:lpstr>R Explanation of Cross Validation</vt:lpstr>
      <vt:lpstr>Input data and general view</vt:lpstr>
      <vt:lpstr>Fit a large model</vt:lpstr>
      <vt:lpstr>Comparison of observed value and predicted value</vt:lpstr>
      <vt:lpstr>10-fold Cross Validation</vt:lpstr>
      <vt:lpstr>10-fold Cross Validation</vt:lpstr>
      <vt:lpstr>10-fold Cross Validation</vt:lpstr>
      <vt:lpstr>5-fold Cross Validation</vt:lpstr>
      <vt:lpstr>Thank you for reading!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machine learning: Cross Validation</dc:title>
  <dc:creator>Kang, Ning</dc:creator>
  <cp:lastModifiedBy>Kang, Ning</cp:lastModifiedBy>
  <cp:revision>74</cp:revision>
  <dcterms:created xsi:type="dcterms:W3CDTF">2020-05-01T03:33:49Z</dcterms:created>
  <dcterms:modified xsi:type="dcterms:W3CDTF">2020-05-04T15:11:44Z</dcterms:modified>
</cp:coreProperties>
</file>